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7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4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7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3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3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2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6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4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8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39157-DD98-4BEE-AD33-427A0D9660BB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BC594-DC9B-45FA-BCC0-05BCE30A6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3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  <p:sp>
        <p:nvSpPr>
          <p:cNvPr id="10" name="object 4"/>
          <p:cNvSpPr/>
          <p:nvPr/>
        </p:nvSpPr>
        <p:spPr>
          <a:xfrm>
            <a:off x="2926080" y="6022848"/>
            <a:ext cx="6248400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GYNAECOLOGY 20th</a:t>
            </a:r>
            <a:r>
              <a:rPr lang="en-US" sz="2400" b="1" dirty="0">
                <a:solidFill>
                  <a:schemeClr val="bg1"/>
                </a:solidFill>
              </a:rPr>
              <a:t>	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EDITION by Ten Teachers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952" y="1614979"/>
            <a:ext cx="107899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REPRODUCTIVE BLOCK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Lecture </a:t>
            </a:r>
            <a:r>
              <a:rPr lang="en-US" b="1" kern="0" dirty="0" smtClean="0">
                <a:solidFill>
                  <a:srgbClr val="000000"/>
                </a:solidFill>
              </a:rPr>
              <a:t>2</a:t>
            </a:r>
            <a:endParaRPr lang="en-US" b="1" kern="0" dirty="0">
              <a:solidFill>
                <a:srgbClr val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00"/>
                </a:solidFill>
              </a:rPr>
              <a:t>Duration : 1 hour </a:t>
            </a:r>
            <a:endParaRPr lang="en-US" b="1" kern="0" dirty="0" smtClean="0">
              <a:solidFill>
                <a:srgbClr val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kern="0" dirty="0">
                <a:solidFill>
                  <a:srgbClr val="000000"/>
                </a:solidFill>
              </a:rPr>
              <a:t> </a:t>
            </a:r>
            <a:r>
              <a:rPr lang="en-US" sz="3200" b="1" kern="0" dirty="0" smtClean="0">
                <a:solidFill>
                  <a:srgbClr val="000000"/>
                </a:solidFill>
              </a:rPr>
              <a:t>                          </a:t>
            </a:r>
            <a:r>
              <a:rPr lang="en-US" sz="3200" dirty="0" smtClean="0"/>
              <a:t>Primary </a:t>
            </a:r>
            <a:r>
              <a:rPr lang="en-US" sz="3200" dirty="0"/>
              <a:t>and secondary </a:t>
            </a:r>
            <a:r>
              <a:rPr lang="en-US" sz="3200" dirty="0" smtClean="0"/>
              <a:t>amenorrhea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/>
              <a:t>PMS &amp; DYSMENORRHEA</a:t>
            </a:r>
            <a:endParaRPr lang="en-US" sz="32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Presented by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Dr.RAYA MUSLIM AL HASSAN</a:t>
            </a:r>
            <a:endParaRPr lang="en-US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0741" y="4136728"/>
            <a:ext cx="80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Block </a:t>
            </a:r>
            <a:r>
              <a:rPr lang="en-US" sz="2400" b="1" dirty="0">
                <a:solidFill>
                  <a:srgbClr val="000000"/>
                </a:solidFill>
                <a:cs typeface="+mj-cs"/>
              </a:rPr>
              <a:t>staff</a:t>
            </a:r>
            <a:r>
              <a:rPr lang="en-US" sz="2400" b="1" dirty="0" smtClean="0">
                <a:solidFill>
                  <a:srgbClr val="000000"/>
                </a:solidFill>
                <a:cs typeface="+mj-cs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  <a:cs typeface="+mj-cs"/>
              </a:rPr>
              <a:t>Dr.Raya Muslim Al Hassan 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Block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cs typeface="+mj-cs"/>
              </a:rPr>
              <a:t>leader)          </a:t>
            </a:r>
            <a:endParaRPr lang="en-US" sz="2400" dirty="0" smtClean="0">
              <a:solidFill>
                <a:srgbClr val="000000"/>
              </a:solidFill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Dr.Marwa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adik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cs typeface="+mj-cs"/>
              </a:rPr>
              <a:t>coleader</a:t>
            </a:r>
            <a:r>
              <a:rPr lang="en-US" sz="2400" dirty="0" smtClean="0">
                <a:solidFill>
                  <a:srgbClr val="000000"/>
                </a:solidFill>
                <a:cs typeface="+mj-cs"/>
              </a:rPr>
              <a:t>)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Dr. Abdul </a:t>
            </a:r>
            <a:r>
              <a:rPr lang="en-US" sz="2400" dirty="0" err="1" smtClean="0">
                <a:solidFill>
                  <a:srgbClr val="000000"/>
                </a:solidFill>
              </a:rPr>
              <a:t>kareem</a:t>
            </a:r>
            <a:r>
              <a:rPr lang="en-US" sz="2400" dirty="0" smtClean="0">
                <a:solidFill>
                  <a:srgbClr val="000000"/>
                </a:solidFill>
              </a:rPr>
              <a:t> Hussain </a:t>
            </a:r>
            <a:r>
              <a:rPr lang="en-US" sz="2400" dirty="0" err="1">
                <a:solidFill>
                  <a:srgbClr val="000000"/>
                </a:solidFill>
              </a:rPr>
              <a:t>S</a:t>
            </a:r>
            <a:r>
              <a:rPr lang="en-US" sz="2400" dirty="0" err="1" smtClean="0">
                <a:solidFill>
                  <a:srgbClr val="000000"/>
                </a:solidFill>
              </a:rPr>
              <a:t>ubber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Dr.Alaa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Hufdhi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49173" y="858014"/>
            <a:ext cx="59074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Academic year 2021-2022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5</a:t>
            </a:r>
            <a:r>
              <a:rPr lang="en-US" sz="2800" b="1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b="1" kern="0" dirty="0" smtClean="0">
                <a:solidFill>
                  <a:srgbClr val="000000"/>
                </a:solidFill>
              </a:rPr>
              <a:t> year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37309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defRPr/>
            </a:pPr>
            <a:r>
              <a:rPr lang="en-US" dirty="0" smtClean="0"/>
              <a:t>Imperforated hymen a </a:t>
            </a:r>
            <a:r>
              <a:rPr lang="en-US" dirty="0"/>
              <a:t>pubertal girl complain  of intermittent abdominal pain which </a:t>
            </a:r>
            <a:r>
              <a:rPr lang="en-US" dirty="0" smtClean="0"/>
              <a:t> is usually </a:t>
            </a:r>
            <a:r>
              <a:rPr lang="en-US" dirty="0"/>
              <a:t>cyclical , the menstrual blood </a:t>
            </a:r>
            <a:r>
              <a:rPr lang="en-US" dirty="0" smtClean="0"/>
              <a:t>accumulates </a:t>
            </a:r>
            <a:r>
              <a:rPr lang="en-US" dirty="0"/>
              <a:t>in the uterus ( </a:t>
            </a:r>
            <a:r>
              <a:rPr lang="en-US" dirty="0" err="1"/>
              <a:t>Haematometra</a:t>
            </a:r>
            <a:r>
              <a:rPr lang="en-US" dirty="0"/>
              <a:t> ) &amp; later on </a:t>
            </a:r>
            <a:r>
              <a:rPr lang="en-US" dirty="0" smtClean="0"/>
              <a:t>accumulates in </a:t>
            </a:r>
            <a:r>
              <a:rPr lang="en-US" dirty="0"/>
              <a:t>the vagina which is distensible organ allow large quantities of blood within it( </a:t>
            </a:r>
            <a:r>
              <a:rPr lang="en-US" dirty="0" err="1"/>
              <a:t>haematocolpos</a:t>
            </a:r>
            <a:r>
              <a:rPr lang="en-US" dirty="0"/>
              <a:t> ), </a:t>
            </a:r>
            <a:r>
              <a:rPr lang="en-US" dirty="0" smtClean="0"/>
              <a:t>it </a:t>
            </a:r>
            <a:r>
              <a:rPr lang="en-US" dirty="0"/>
              <a:t>may be associated </a:t>
            </a:r>
            <a:r>
              <a:rPr lang="en-US" dirty="0" smtClean="0"/>
              <a:t>with difficulty in defecation </a:t>
            </a:r>
            <a:r>
              <a:rPr lang="en-US" dirty="0"/>
              <a:t>&amp; micturition even to  the extent of urine </a:t>
            </a:r>
            <a:r>
              <a:rPr lang="en-US" dirty="0" smtClean="0"/>
              <a:t>retention .</a:t>
            </a:r>
            <a:endParaRPr lang="en-US" dirty="0"/>
          </a:p>
          <a:p>
            <a:pPr algn="just">
              <a:spcBef>
                <a:spcPct val="50000"/>
              </a:spcBef>
              <a:defRPr/>
            </a:pPr>
            <a:r>
              <a:rPr lang="en-US" u="sng" dirty="0"/>
              <a:t>Examination :</a:t>
            </a:r>
            <a:r>
              <a:rPr lang="en-US" dirty="0"/>
              <a:t> abdominal mass &amp; observation of the introits will reveal tense bulging membrane which is the hymen</a:t>
            </a:r>
          </a:p>
          <a:p>
            <a:pPr algn="just"/>
            <a:r>
              <a:rPr lang="en-US" u="sng" dirty="0">
                <a:solidFill>
                  <a:srgbClr val="003300"/>
                </a:solidFill>
              </a:rPr>
              <a:t>Treatment :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simple </a:t>
            </a:r>
            <a:r>
              <a:rPr lang="en-US" dirty="0" err="1" smtClean="0"/>
              <a:t>exicion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913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573" y="1033675"/>
            <a:ext cx="10515600" cy="1325563"/>
          </a:xfrm>
        </p:spPr>
        <p:txBody>
          <a:bodyPr/>
          <a:lstStyle/>
          <a:p>
            <a:r>
              <a:rPr lang="en-US" dirty="0" err="1" smtClean="0"/>
              <a:t>Ashermann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>this is a condition in which </a:t>
            </a:r>
            <a:r>
              <a:rPr lang="en-US" altLang="en-US" sz="2400" dirty="0" err="1"/>
              <a:t>intrauteine</a:t>
            </a:r>
            <a:r>
              <a:rPr lang="en-US" altLang="en-US" sz="2400" dirty="0"/>
              <a:t> adhesions prevent normal growth of endometrium this may be the result of a too </a:t>
            </a:r>
            <a:r>
              <a:rPr lang="en-US" altLang="en-US" sz="2400" dirty="0" err="1"/>
              <a:t>vigrous</a:t>
            </a:r>
            <a:r>
              <a:rPr lang="en-US" altLang="en-US" sz="2400" dirty="0"/>
              <a:t> endometrial curettage affecting the </a:t>
            </a:r>
            <a:r>
              <a:rPr lang="en-US" altLang="en-US" sz="2400" dirty="0" err="1"/>
              <a:t>basalis</a:t>
            </a:r>
            <a:r>
              <a:rPr lang="en-US" altLang="en-US" sz="2400" dirty="0"/>
              <a:t> layer of the endometrium or adhesions may follow an episode of </a:t>
            </a:r>
            <a:r>
              <a:rPr lang="en-US" altLang="en-US" sz="2400" dirty="0" err="1"/>
              <a:t>endometritis</a:t>
            </a:r>
            <a:r>
              <a:rPr lang="en-US" altLang="en-US" sz="2400" dirty="0"/>
              <a:t> ,intrauterine adhesions may be seen on HSG or </a:t>
            </a:r>
            <a:r>
              <a:rPr lang="en-US" altLang="en-US" sz="2400" dirty="0" smtClean="0"/>
              <a:t>hysteroscopy .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sz="2400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059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  <a:p>
            <a:r>
              <a:rPr lang="en-US" dirty="0" smtClean="0"/>
              <a:t>Examination/secondary sexual characters</a:t>
            </a:r>
          </a:p>
          <a:p>
            <a:r>
              <a:rPr lang="en-US" dirty="0" smtClean="0"/>
              <a:t>Investigations:</a:t>
            </a:r>
          </a:p>
          <a:p>
            <a:pPr marL="0" indent="0">
              <a:buNone/>
            </a:pPr>
            <a:r>
              <a:rPr lang="en-US" dirty="0" smtClean="0"/>
              <a:t>       1. hormonal study FSH/LH/S.ESTROGEN</a:t>
            </a:r>
          </a:p>
          <a:p>
            <a:pPr marL="0" indent="0">
              <a:buNone/>
            </a:pPr>
            <a:r>
              <a:rPr lang="en-US" dirty="0" smtClean="0"/>
              <a:t>       2. ULTRASOUND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3. MRI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TREATMENT according to the cause(return back to the causes)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719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dysmenorrhea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019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87" r="10114" b="28421"/>
          <a:stretch>
            <a:fillRect/>
          </a:stretch>
        </p:blipFill>
        <p:spPr bwMode="auto">
          <a:xfrm>
            <a:off x="1697684" y="920750"/>
            <a:ext cx="6190558" cy="593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1562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Dysmenorrhoea</a:t>
            </a:r>
            <a:r>
              <a:rPr lang="en-US" dirty="0" smtClean="0"/>
              <a:t> is defined as painful menstruation. </a:t>
            </a:r>
            <a:endParaRPr lang="en-US" dirty="0"/>
          </a:p>
          <a:p>
            <a:pPr algn="just"/>
            <a:r>
              <a:rPr lang="en-US" sz="3600" b="1" dirty="0" smtClean="0">
                <a:solidFill>
                  <a:srgbClr val="FF0000"/>
                </a:solidFill>
              </a:rPr>
              <a:t>Types: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 Primary </a:t>
            </a:r>
            <a:r>
              <a:rPr lang="en-US" dirty="0" err="1" smtClean="0"/>
              <a:t>dysmenorrhea:Primary</a:t>
            </a:r>
            <a:r>
              <a:rPr lang="en-US" dirty="0" smtClean="0"/>
              <a:t> </a:t>
            </a:r>
            <a:r>
              <a:rPr lang="en-US" dirty="0" err="1" smtClean="0"/>
              <a:t>dysmenorrhoea</a:t>
            </a:r>
            <a:r>
              <a:rPr lang="en-US" dirty="0" smtClean="0"/>
              <a:t> describes painful periods since onset of menarche and is unlikely to be associated with pathology.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secondary dysmenorrhea: describes painful periods that have developed over time and usually have a secondary cause</a:t>
            </a:r>
          </a:p>
          <a:p>
            <a:pPr algn="just"/>
            <a:r>
              <a:rPr lang="en-US" dirty="0" smtClean="0"/>
              <a:t>Incidence:45–95% of women 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8942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1.Primary </a:t>
            </a:r>
            <a:r>
              <a:rPr lang="en-US" sz="2400" dirty="0" err="1"/>
              <a:t>dysmenorrhoea</a:t>
            </a:r>
            <a:r>
              <a:rPr lang="en-US" sz="2400" dirty="0"/>
              <a:t> is associated with </a:t>
            </a:r>
            <a:r>
              <a:rPr lang="en-US" sz="2400" dirty="0" smtClean="0"/>
              <a:t>uterine </a:t>
            </a:r>
            <a:r>
              <a:rPr lang="en-US" sz="2400" dirty="0" err="1" smtClean="0"/>
              <a:t>hypercontractility</a:t>
            </a:r>
            <a:r>
              <a:rPr lang="en-US" sz="2400" dirty="0" smtClean="0"/>
              <a:t> </a:t>
            </a:r>
            <a:r>
              <a:rPr lang="en-US" sz="2400" dirty="0"/>
              <a:t>characterized by excessive </a:t>
            </a:r>
            <a:r>
              <a:rPr lang="en-US" sz="2400" dirty="0" smtClean="0"/>
              <a:t>amplitude  and </a:t>
            </a:r>
            <a:r>
              <a:rPr lang="en-US" sz="2400" dirty="0"/>
              <a:t>frequency of contractions and a high ‘resting’ </a:t>
            </a:r>
            <a:r>
              <a:rPr lang="en-US" sz="2400" dirty="0" smtClean="0"/>
              <a:t>tone between </a:t>
            </a:r>
            <a:r>
              <a:rPr lang="en-US" sz="2400" dirty="0"/>
              <a:t>contractions</a:t>
            </a:r>
            <a:r>
              <a:rPr lang="en-US" sz="2400" dirty="0" smtClean="0"/>
              <a:t>.</a:t>
            </a:r>
          </a:p>
          <a:p>
            <a:pPr marL="274320" indent="-274320" algn="just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274320" indent="-274320" algn="just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2. </a:t>
            </a:r>
            <a:r>
              <a:rPr lang="en-US" sz="2400" dirty="0"/>
              <a:t>During contractions </a:t>
            </a:r>
            <a:r>
              <a:rPr lang="en-US" sz="2400" dirty="0" smtClean="0"/>
              <a:t>endometrial blood </a:t>
            </a:r>
            <a:r>
              <a:rPr lang="en-US" sz="2400" dirty="0"/>
              <a:t>flow is reduced and there seems to be a </a:t>
            </a:r>
            <a:r>
              <a:rPr lang="en-US" sz="2400" dirty="0" smtClean="0"/>
              <a:t>good correlation </a:t>
            </a:r>
            <a:r>
              <a:rPr lang="en-US" sz="2400" dirty="0"/>
              <a:t>between minimal blood flow and </a:t>
            </a:r>
            <a:r>
              <a:rPr lang="en-US" sz="2400" dirty="0" smtClean="0"/>
              <a:t>maximal colicky pain.</a:t>
            </a:r>
          </a:p>
          <a:p>
            <a:pPr marL="274320" indent="-274320" algn="just" rtl="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/>
          </a:p>
          <a:p>
            <a:pPr marL="274320" indent="-274320" algn="just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3.Prostaglandin </a:t>
            </a:r>
            <a:r>
              <a:rPr lang="en-US" sz="2400" dirty="0"/>
              <a:t>and </a:t>
            </a:r>
            <a:r>
              <a:rPr lang="en-US" sz="2400" dirty="0" err="1"/>
              <a:t>leukotriene</a:t>
            </a:r>
            <a:r>
              <a:rPr lang="en-US" sz="2400" dirty="0"/>
              <a:t> levels </a:t>
            </a:r>
            <a:r>
              <a:rPr lang="en-US" sz="2400" dirty="0" smtClean="0"/>
              <a:t> elevated.</a:t>
            </a:r>
            <a:endParaRPr lang="en-US" sz="2400" dirty="0"/>
          </a:p>
          <a:p>
            <a:pPr marL="274320" indent="-274320" algn="just" rtl="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ar-IQ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620109"/>
            <a:ext cx="105156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err="1" smtClean="0"/>
              <a:t>Aetiology</a:t>
            </a:r>
            <a:endParaRPr lang="ar-IQ" sz="4800" dirty="0"/>
          </a:p>
        </p:txBody>
      </p:sp>
      <p:sp>
        <p:nvSpPr>
          <p:cNvPr id="6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6674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Aetiology</a:t>
            </a:r>
            <a:r>
              <a:rPr lang="en-US" dirty="0" smtClean="0"/>
              <a:t> of secondary </a:t>
            </a:r>
            <a:r>
              <a:rPr lang="en-US" dirty="0" err="1" smtClean="0"/>
              <a:t>dysmenorrhoea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• Endometriosis and </a:t>
            </a:r>
            <a:r>
              <a:rPr lang="en-US" dirty="0" err="1" smtClean="0"/>
              <a:t>adenomyosis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• Pelvic inflammatory disease .</a:t>
            </a:r>
          </a:p>
          <a:p>
            <a:pPr marL="0" indent="0">
              <a:buNone/>
            </a:pPr>
            <a:r>
              <a:rPr lang="en-US" dirty="0" smtClean="0"/>
              <a:t> • Cervical stenosis and </a:t>
            </a:r>
            <a:r>
              <a:rPr lang="en-US" dirty="0" err="1" smtClean="0"/>
              <a:t>haematometra</a:t>
            </a:r>
            <a:r>
              <a:rPr lang="en-US" dirty="0" smtClean="0"/>
              <a:t> </a:t>
            </a:r>
          </a:p>
          <a:p>
            <a:r>
              <a:rPr lang="en-US" altLang="en-US" dirty="0">
                <a:cs typeface="Tahoma" panose="020B0604030504040204" pitchFamily="34" charset="0"/>
              </a:rPr>
              <a:t> </a:t>
            </a:r>
            <a:r>
              <a:rPr lang="en-US" altLang="en-US" dirty="0" smtClean="0">
                <a:cs typeface="Tahoma" panose="020B0604030504040204" pitchFamily="34" charset="0"/>
              </a:rPr>
              <a:t> Intra </a:t>
            </a:r>
            <a:r>
              <a:rPr lang="en-US" altLang="en-US" dirty="0">
                <a:cs typeface="Tahoma" panose="020B0604030504040204" pitchFamily="34" charset="0"/>
              </a:rPr>
              <a:t>uterine device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0326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7131"/>
            <a:ext cx="10515600" cy="1325563"/>
          </a:xfrm>
        </p:spPr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dirty="0" smtClean="0">
                <a:cs typeface="Tahoma" panose="020B0604030504040204" pitchFamily="34" charset="0"/>
              </a:rPr>
              <a:t>In general primary </a:t>
            </a:r>
            <a:r>
              <a:rPr lang="en-US" altLang="en-US" dirty="0" err="1" smtClean="0">
                <a:cs typeface="Tahoma" panose="020B0604030504040204" pitchFamily="34" charset="0"/>
              </a:rPr>
              <a:t>dysmenorrhoea</a:t>
            </a:r>
            <a:r>
              <a:rPr lang="en-US" altLang="en-US" dirty="0" smtClean="0">
                <a:cs typeface="Tahoma" panose="020B0604030504040204" pitchFamily="34" charset="0"/>
              </a:rPr>
              <a:t> </a:t>
            </a:r>
            <a:r>
              <a:rPr lang="en-US" altLang="en-US" dirty="0" smtClean="0">
                <a:cs typeface="Tahoma" panose="020B0604030504040204" pitchFamily="34" charset="0"/>
              </a:rPr>
              <a:t>appears  6–12 </a:t>
            </a:r>
            <a:r>
              <a:rPr lang="en-US" altLang="en-US" dirty="0" smtClean="0">
                <a:cs typeface="Tahoma" panose="020B0604030504040204" pitchFamily="34" charset="0"/>
              </a:rPr>
              <a:t>months after the menarche when ovulatory cycles begin to become established. 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endParaRPr lang="en-US" altLang="en-US" dirty="0" smtClean="0">
              <a:cs typeface="Tahoma" panose="020B0604030504040204" pitchFamily="34" charset="0"/>
            </a:endParaRPr>
          </a:p>
          <a:p>
            <a:pPr algn="l" rtl="0" eaLnBrk="1" hangingPunct="1"/>
            <a:r>
              <a:rPr lang="en-US" altLang="en-US" dirty="0" smtClean="0">
                <a:cs typeface="Tahoma" panose="020B0604030504040204" pitchFamily="34" charset="0"/>
              </a:rPr>
              <a:t>The early cycles after the menarche are usually </a:t>
            </a:r>
            <a:r>
              <a:rPr lang="en-US" altLang="en-US" dirty="0" err="1" smtClean="0">
                <a:cs typeface="Tahoma" panose="020B0604030504040204" pitchFamily="34" charset="0"/>
              </a:rPr>
              <a:t>anovulatory</a:t>
            </a:r>
            <a:r>
              <a:rPr lang="en-US" altLang="en-US" dirty="0" smtClean="0">
                <a:cs typeface="Tahoma" panose="020B0604030504040204" pitchFamily="34" charset="0"/>
              </a:rPr>
              <a:t> and tend to be painless</a:t>
            </a:r>
            <a:endParaRPr lang="ar-IQ" altLang="en-US" dirty="0" smtClean="0"/>
          </a:p>
        </p:txBody>
      </p:sp>
      <p:sp>
        <p:nvSpPr>
          <p:cNvPr id="5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5864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altLang="en-US" dirty="0" smtClean="0">
                <a:cs typeface="Tahoma" panose="020B0604030504040204" pitchFamily="34" charset="0"/>
              </a:rPr>
              <a:t>         The </a:t>
            </a:r>
            <a:r>
              <a:rPr lang="en-US" altLang="en-US" dirty="0">
                <a:cs typeface="Tahoma" panose="020B0604030504040204" pitchFamily="34" charset="0"/>
              </a:rPr>
              <a:t>pain usually consists of lower abdominal cramps supra-pubic pain which starts at the onset </a:t>
            </a:r>
            <a:r>
              <a:rPr lang="en-US" altLang="en-US" dirty="0" err="1">
                <a:cs typeface="Tahoma" panose="020B0604030504040204" pitchFamily="34" charset="0"/>
              </a:rPr>
              <a:t>ofmenstral</a:t>
            </a:r>
            <a:r>
              <a:rPr lang="en-US" altLang="en-US" dirty="0">
                <a:cs typeface="Tahoma" panose="020B0604030504040204" pitchFamily="34" charset="0"/>
              </a:rPr>
              <a:t> flow and lasts 8-72hours and backache and there may be associated gastrointestinal disturbances </a:t>
            </a:r>
            <a:r>
              <a:rPr lang="en-US" altLang="en-US" dirty="0" smtClean="0">
                <a:cs typeface="Tahoma" panose="020B0604030504040204" pitchFamily="34" charset="0"/>
              </a:rPr>
              <a:t>such  as </a:t>
            </a:r>
            <a:r>
              <a:rPr lang="en-US" altLang="en-US" dirty="0" err="1">
                <a:cs typeface="Tahoma" panose="020B0604030504040204" pitchFamily="34" charset="0"/>
              </a:rPr>
              <a:t>diarrhoea</a:t>
            </a:r>
            <a:r>
              <a:rPr lang="en-US" altLang="en-US" dirty="0">
                <a:cs typeface="Tahoma" panose="020B0604030504040204" pitchFamily="34" charset="0"/>
              </a:rPr>
              <a:t> and vomiting. </a:t>
            </a:r>
          </a:p>
          <a:p>
            <a:pPr algn="just"/>
            <a:r>
              <a:rPr lang="en-US" altLang="en-US" dirty="0">
                <a:cs typeface="Tahoma" panose="020B0604030504040204" pitchFamily="34" charset="0"/>
              </a:rPr>
              <a:t>The diagnosis of primary </a:t>
            </a:r>
            <a:r>
              <a:rPr lang="en-US" altLang="en-US" dirty="0" err="1">
                <a:cs typeface="Tahoma" panose="020B0604030504040204" pitchFamily="34" charset="0"/>
              </a:rPr>
              <a:t>dysmenorrhoea</a:t>
            </a:r>
            <a:r>
              <a:rPr lang="en-US" altLang="en-US" dirty="0">
                <a:cs typeface="Tahoma" panose="020B0604030504040204" pitchFamily="34" charset="0"/>
              </a:rPr>
              <a:t> is one of exclusion .</a:t>
            </a:r>
          </a:p>
          <a:p>
            <a:pPr algn="just"/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0" y="13636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16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3524"/>
            <a:ext cx="10515600" cy="1325563"/>
          </a:xfrm>
        </p:spPr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Discriminate between primary and secondary </a:t>
            </a:r>
            <a:r>
              <a:rPr lang="en-US" dirty="0" err="1" smtClean="0"/>
              <a:t>amenorrhoea</a:t>
            </a:r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To be familiar with the management of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amenorrhea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Define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dysmenorrhea/identify its causes and treatment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To understand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PMS,its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causes and treatment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1453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626889"/>
            <a:ext cx="10515600" cy="1325563"/>
          </a:xfrm>
        </p:spPr>
        <p:txBody>
          <a:bodyPr/>
          <a:lstStyle/>
          <a:p>
            <a:r>
              <a:rPr lang="en-US" dirty="0" smtClean="0"/>
              <a:t>Diagnosis of secondary amenorrhea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History and examination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Investigations: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 High vaginal and </a:t>
            </a:r>
            <a:r>
              <a:rPr lang="en-US" dirty="0" err="1" smtClean="0"/>
              <a:t>endocervical</a:t>
            </a:r>
            <a:r>
              <a:rPr lang="en-US" dirty="0" smtClean="0"/>
              <a:t> swabs.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  TVUSS scan : may be useful to detect </a:t>
            </a:r>
            <a:r>
              <a:rPr lang="en-US" dirty="0" err="1" smtClean="0"/>
              <a:t>endometriomas</a:t>
            </a:r>
            <a:r>
              <a:rPr lang="en-US" dirty="0" smtClean="0"/>
              <a:t> or appearances suggestive of </a:t>
            </a:r>
            <a:r>
              <a:rPr lang="en-US" dirty="0" err="1" smtClean="0"/>
              <a:t>adenomyosis</a:t>
            </a:r>
            <a:r>
              <a:rPr lang="en-US" dirty="0" smtClean="0"/>
              <a:t> (enlarged uterus with heterogeneous texture) or to image an enlarged uterus. 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Diagnostic laparoscopy: performed to investigate secondary </a:t>
            </a:r>
            <a:r>
              <a:rPr lang="en-US" dirty="0" err="1" smtClean="0"/>
              <a:t>dysmenorrhoea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• when the history is suggestive of endometriosis;</a:t>
            </a:r>
          </a:p>
          <a:p>
            <a:pPr marL="0" indent="0">
              <a:buNone/>
            </a:pPr>
            <a:r>
              <a:rPr lang="en-US" dirty="0" smtClean="0"/>
              <a:t>• when swabs and ultrasound scan are normal, yet symptoms persist;</a:t>
            </a:r>
          </a:p>
          <a:p>
            <a:pPr marL="0" indent="0">
              <a:buNone/>
            </a:pPr>
            <a:r>
              <a:rPr lang="en-US" dirty="0" smtClean="0"/>
              <a:t>• when the patient wants a definite diagnosis or wants reassurance </a:t>
            </a:r>
            <a:r>
              <a:rPr lang="en-US" dirty="0" smtClean="0"/>
              <a:t>           that </a:t>
            </a:r>
            <a:r>
              <a:rPr lang="en-US" dirty="0" smtClean="0"/>
              <a:t>their pelvis is normal. 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81563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3757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" y="887983"/>
            <a:ext cx="10566103" cy="44679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/>
              <a:t>T</a:t>
            </a:r>
            <a:r>
              <a:rPr lang="en-US" sz="3200" b="1" dirty="0" smtClean="0"/>
              <a:t>reatment</a:t>
            </a:r>
          </a:p>
          <a:p>
            <a:pPr algn="just"/>
            <a:r>
              <a:rPr lang="en-US" sz="2400" dirty="0" smtClean="0"/>
              <a:t>Non-steroidal </a:t>
            </a:r>
            <a:r>
              <a:rPr lang="en-US" sz="2400" dirty="0" smtClean="0"/>
              <a:t>anti-inflammatory drugs (NSAIDs): . naproxen, ibuprofen and </a:t>
            </a:r>
            <a:r>
              <a:rPr lang="en-US" sz="2400" dirty="0" err="1" smtClean="0"/>
              <a:t>mefenamic</a:t>
            </a:r>
            <a:r>
              <a:rPr lang="en-US" sz="2400" dirty="0" smtClean="0"/>
              <a:t> acid. </a:t>
            </a:r>
          </a:p>
          <a:p>
            <a:pPr marL="0" indent="0" algn="just">
              <a:buNone/>
            </a:pPr>
            <a:r>
              <a:rPr lang="en-US" sz="2400" dirty="0" smtClean="0"/>
              <a:t>• Hormonal contraceptives: COCP . </a:t>
            </a:r>
            <a:r>
              <a:rPr lang="en-US" sz="2400" dirty="0" err="1" smtClean="0"/>
              <a:t>Progestogens</a:t>
            </a:r>
            <a:r>
              <a:rPr lang="en-US" sz="2400" dirty="0" smtClean="0"/>
              <a:t>, either oral (</a:t>
            </a:r>
            <a:r>
              <a:rPr lang="en-US" sz="2400" dirty="0" err="1" smtClean="0"/>
              <a:t>desogestrol</a:t>
            </a:r>
            <a:r>
              <a:rPr lang="en-US" sz="2400" dirty="0" smtClean="0"/>
              <a:t>) or parenteral (</a:t>
            </a:r>
            <a:r>
              <a:rPr lang="en-US" sz="2400" dirty="0" err="1" smtClean="0"/>
              <a:t>medroxyprogesterone</a:t>
            </a:r>
            <a:r>
              <a:rPr lang="en-US" sz="2400" dirty="0" smtClean="0"/>
              <a:t>, </a:t>
            </a:r>
            <a:r>
              <a:rPr lang="en-US" sz="2400" dirty="0" err="1" smtClean="0"/>
              <a:t>etonogestrel</a:t>
            </a:r>
            <a:r>
              <a:rPr lang="en-US" sz="2400" dirty="0" smtClean="0"/>
              <a:t>) may be useful to cause anovulation and </a:t>
            </a:r>
            <a:r>
              <a:rPr lang="en-US" sz="2400" dirty="0" err="1" smtClean="0"/>
              <a:t>amenorrhoea</a:t>
            </a:r>
            <a:r>
              <a:rPr lang="en-US" sz="2400" dirty="0" smtClean="0"/>
              <a:t>. </a:t>
            </a:r>
          </a:p>
          <a:p>
            <a:pPr marL="0" indent="0" algn="just">
              <a:buNone/>
            </a:pPr>
            <a:r>
              <a:rPr lang="en-US" sz="2400" dirty="0" smtClean="0"/>
              <a:t>• LNG-IUS: there is evidence that this is beneficial for </a:t>
            </a:r>
            <a:r>
              <a:rPr lang="en-US" sz="2400" dirty="0" err="1" smtClean="0"/>
              <a:t>dysmenorrhoea</a:t>
            </a:r>
            <a:r>
              <a:rPr lang="en-US" sz="2400" dirty="0" smtClean="0"/>
              <a:t> and indeed can be an effective treatment for underlying causes, such as endometriosis and </a:t>
            </a:r>
            <a:r>
              <a:rPr lang="en-US" sz="2400" dirty="0" err="1" smtClean="0"/>
              <a:t>adenomyosis</a:t>
            </a:r>
            <a:r>
              <a:rPr lang="en-US" sz="2400" dirty="0" smtClean="0"/>
              <a:t>. It is often used as a first-line treatment before laparoscopy. </a:t>
            </a:r>
          </a:p>
          <a:p>
            <a:pPr marL="0" indent="0" algn="just">
              <a:buNone/>
            </a:pPr>
            <a:r>
              <a:rPr lang="en-US" sz="2400" dirty="0" smtClean="0"/>
              <a:t>• Lifestyle changes: there is some evidence to suggest that a low fat, vegetarian diet may improve </a:t>
            </a:r>
            <a:r>
              <a:rPr lang="en-US" sz="2400" dirty="0" err="1" smtClean="0"/>
              <a:t>dysmenorrhoea</a:t>
            </a:r>
            <a:r>
              <a:rPr lang="en-US" sz="2400" dirty="0" smtClean="0"/>
              <a:t>. There are suggestions that exercise may improve symptoms by improving blood flow to the pelvis.</a:t>
            </a:r>
          </a:p>
          <a:p>
            <a:pPr marL="0" indent="0" algn="just">
              <a:buNone/>
            </a:pPr>
            <a:r>
              <a:rPr lang="en-US" sz="2400" dirty="0" smtClean="0"/>
              <a:t>• Heat: although this may seem a rather old-fashioned method for helping </a:t>
            </a:r>
            <a:r>
              <a:rPr lang="en-US" sz="2400" dirty="0" err="1" smtClean="0"/>
              <a:t>dysmenorrhoea</a:t>
            </a:r>
            <a:r>
              <a:rPr lang="en-US" sz="2400" dirty="0" smtClean="0"/>
              <a:t>, there is strong evidence to prove its benefit. It appears </a:t>
            </a:r>
            <a:r>
              <a:rPr lang="en-US" sz="2400" dirty="0"/>
              <a:t> </a:t>
            </a:r>
            <a:r>
              <a:rPr lang="en-US" sz="2400" dirty="0" smtClean="0"/>
              <a:t>              to be as effective as NSAIDs.</a:t>
            </a:r>
            <a:endParaRPr lang="en-US" sz="2400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7230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77" y="1249553"/>
            <a:ext cx="10515600" cy="4351338"/>
          </a:xfrm>
        </p:spPr>
        <p:txBody>
          <a:bodyPr/>
          <a:lstStyle/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GnRH</a:t>
            </a:r>
            <a:r>
              <a:rPr lang="en-US" dirty="0"/>
              <a:t> analogues: this is not a first-line treatment nor an option for prolonged management due to the resulting hypo-</a:t>
            </a:r>
            <a:r>
              <a:rPr lang="en-US" dirty="0" err="1"/>
              <a:t>oestrogenic</a:t>
            </a:r>
            <a:r>
              <a:rPr lang="en-US" dirty="0"/>
              <a:t> state. These are best used to manage symptoms if awaiting hysterectomy or as a form of assessment as to the benefits of hysterectomy. If the pain does not settle with the </a:t>
            </a:r>
            <a:r>
              <a:rPr lang="en-US" dirty="0" err="1"/>
              <a:t>GnRH</a:t>
            </a:r>
            <a:r>
              <a:rPr lang="en-US" dirty="0"/>
              <a:t> analogue, it is unlikely to be resolved by hysterectomy.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/>
              <a:t>Surgery: signs or symptoms of pathology such as endometriosis may warrant </a:t>
            </a:r>
            <a:r>
              <a:rPr lang="en-US" dirty="0" smtClean="0"/>
              <a:t> </a:t>
            </a:r>
            <a:r>
              <a:rPr lang="en-US" dirty="0"/>
              <a:t>laparoscopy to perform </a:t>
            </a:r>
            <a:r>
              <a:rPr lang="en-US" dirty="0" err="1"/>
              <a:t>adhesiolysis</a:t>
            </a:r>
            <a:r>
              <a:rPr lang="en-US" dirty="0"/>
              <a:t> or treatment of </a:t>
            </a:r>
            <a:r>
              <a:rPr lang="en-US" dirty="0" smtClean="0"/>
              <a:t>endometriosis/</a:t>
            </a:r>
            <a:r>
              <a:rPr lang="en-US" dirty="0" err="1" smtClean="0"/>
              <a:t>exicion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/>
              <a:t>endometriomas</a:t>
            </a:r>
            <a:r>
              <a:rPr lang="en-US" dirty="0"/>
              <a:t>. </a:t>
            </a:r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4599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en-US" dirty="0" smtClean="0"/>
              <a:t>         Premenstrual  syndrome </a:t>
            </a:r>
            <a:r>
              <a:rPr lang="en-US" dirty="0"/>
              <a:t>(PMS) is the occurrence of cyclical somatic, psychological and emotional symptoms that occur in the </a:t>
            </a:r>
            <a:r>
              <a:rPr lang="en-US" dirty="0" smtClean="0"/>
              <a:t>luteal (</a:t>
            </a:r>
            <a:r>
              <a:rPr lang="en-US" dirty="0" smtClean="0"/>
              <a:t>premenstrual)phase of the </a:t>
            </a:r>
            <a:r>
              <a:rPr lang="en-US" dirty="0"/>
              <a:t>menstrual cycle </a:t>
            </a:r>
            <a:r>
              <a:rPr lang="en-US" dirty="0" smtClean="0"/>
              <a:t>and </a:t>
            </a:r>
            <a:r>
              <a:rPr lang="en-US" dirty="0"/>
              <a:t>resolve by the time menstruation. </a:t>
            </a:r>
          </a:p>
          <a:p>
            <a:pPr algn="just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747131"/>
            <a:ext cx="105156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 Premenstrual </a:t>
            </a:r>
            <a:r>
              <a:rPr lang="en-US" sz="4800" dirty="0" smtClean="0"/>
              <a:t>syndrome</a:t>
            </a:r>
            <a:endParaRPr lang="ar-IQ" sz="4800" dirty="0"/>
          </a:p>
        </p:txBody>
      </p:sp>
      <p:sp>
        <p:nvSpPr>
          <p:cNvPr id="5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2925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6032" y="826963"/>
            <a:ext cx="10904645" cy="1325563"/>
          </a:xfrm>
        </p:spPr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Aetiology</a:t>
            </a:r>
            <a:r>
              <a:rPr lang="en-US" dirty="0" smtClean="0"/>
              <a:t> of</a:t>
            </a:r>
            <a:r>
              <a:rPr lang="en-US" dirty="0"/>
              <a:t> </a:t>
            </a:r>
            <a:r>
              <a:rPr lang="en-US" dirty="0" smtClean="0"/>
              <a:t>Premenstrual syndrome: </a:t>
            </a:r>
            <a:endParaRPr lang="ar-IQ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eaLnBrk="1" hangingPunct="1">
              <a:buNone/>
            </a:pPr>
            <a:endParaRPr lang="en-US" altLang="en-US" dirty="0" smtClean="0">
              <a:cs typeface="Tahoma" panose="020B0604030504040204" pitchFamily="34" charset="0"/>
            </a:endParaRPr>
          </a:p>
          <a:p>
            <a:pPr algn="l" rtl="0" eaLnBrk="1" hangingPunct="1"/>
            <a:endParaRPr lang="ar-IQ" altLang="en-US" dirty="0" smtClean="0"/>
          </a:p>
        </p:txBody>
      </p:sp>
      <p:sp>
        <p:nvSpPr>
          <p:cNvPr id="6" name="مستطيل 2"/>
          <p:cNvSpPr>
            <a:spLocks noChangeArrowheads="1"/>
          </p:cNvSpPr>
          <p:nvPr/>
        </p:nvSpPr>
        <p:spPr bwMode="auto">
          <a:xfrm>
            <a:off x="857238" y="1945606"/>
            <a:ext cx="976809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en-US" altLang="en-US" sz="2800" dirty="0">
              <a:latin typeface="+mn-lt"/>
            </a:endParaRPr>
          </a:p>
          <a:p>
            <a:pPr algn="just" eaLnBrk="1" hangingPunct="1"/>
            <a:r>
              <a:rPr lang="en-US" altLang="en-US" sz="2800" dirty="0">
                <a:latin typeface="+mn-lt"/>
              </a:rPr>
              <a:t>The </a:t>
            </a:r>
            <a:r>
              <a:rPr lang="en-US" altLang="en-US" sz="2800" dirty="0" err="1">
                <a:latin typeface="+mn-lt"/>
              </a:rPr>
              <a:t>aetiology</a:t>
            </a:r>
            <a:r>
              <a:rPr lang="en-US" altLang="en-US" sz="2800" dirty="0">
                <a:latin typeface="+mn-lt"/>
              </a:rPr>
              <a:t> of PMS is </a:t>
            </a:r>
            <a:r>
              <a:rPr lang="en-US" altLang="en-US" sz="2800" dirty="0" smtClean="0">
                <a:latin typeface="+mn-lt"/>
              </a:rPr>
              <a:t>unknown, </a:t>
            </a:r>
            <a:r>
              <a:rPr lang="en-US" altLang="en-US" sz="2800" dirty="0">
                <a:latin typeface="+mn-lt"/>
              </a:rPr>
              <a:t>although it clearly arises from variations in sex steroid levels, and low serotonin levels may also play a role. </a:t>
            </a:r>
            <a:r>
              <a:rPr lang="en-US" altLang="en-US" sz="2800" dirty="0">
                <a:latin typeface="+mn-lt"/>
                <a:cs typeface="Tahoma" panose="020B0604030504040204" pitchFamily="34" charset="0"/>
              </a:rPr>
              <a:t> it is strongly considered that the cyclical endogenous progesterone produced in the luteal phase of the cycle is responsible for symptoms in women who are unusually sensitive to normal progesterone levels .</a:t>
            </a:r>
            <a:endParaRPr lang="ar-IQ" altLang="en-US" sz="2800" dirty="0">
              <a:latin typeface="+mn-lt"/>
            </a:endParaRPr>
          </a:p>
          <a:p>
            <a:pPr algn="just" eaLnBrk="1" hangingPunct="1"/>
            <a:endParaRPr lang="en-US" altLang="en-US" sz="2800" dirty="0">
              <a:latin typeface="+mn-lt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9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930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Symptoms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A wide range of symptoms has been described but </a:t>
            </a:r>
            <a:r>
              <a:rPr lang="en-US" sz="2400" dirty="0" smtClean="0"/>
              <a:t>the most important is the timing and severity of the </a:t>
            </a:r>
            <a:r>
              <a:rPr lang="en-US" sz="2400" dirty="0" err="1" smtClean="0"/>
              <a:t>symptomes</a:t>
            </a:r>
            <a:r>
              <a:rPr lang="en-US" sz="2400" dirty="0" smtClean="0"/>
              <a:t> 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Depression, irritability, anxiety, tension, </a:t>
            </a:r>
            <a:r>
              <a:rPr lang="en-US" sz="2400" dirty="0" smtClean="0"/>
              <a:t>aggression, inability </a:t>
            </a:r>
            <a:r>
              <a:rPr lang="en-US" sz="2400" dirty="0"/>
              <a:t>to cope and feeling out of control are </a:t>
            </a:r>
            <a:r>
              <a:rPr lang="en-US" sz="2400" dirty="0" smtClean="0"/>
              <a:t>typical psychological </a:t>
            </a:r>
            <a:r>
              <a:rPr lang="en-US" sz="2400" dirty="0"/>
              <a:t>symptoms</a:t>
            </a:r>
            <a:r>
              <a:rPr lang="en-US" sz="2400" dirty="0" smtClean="0"/>
              <a:t>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 </a:t>
            </a:r>
            <a:r>
              <a:rPr lang="en-US" sz="2400" dirty="0" err="1"/>
              <a:t>Bloatedness</a:t>
            </a:r>
            <a:r>
              <a:rPr lang="en-US" sz="2400" dirty="0"/>
              <a:t>, </a:t>
            </a:r>
            <a:r>
              <a:rPr lang="en-US" sz="2400" dirty="0" err="1"/>
              <a:t>mastalgia</a:t>
            </a:r>
            <a:r>
              <a:rPr lang="en-US" sz="2400" dirty="0"/>
              <a:t> </a:t>
            </a:r>
            <a:r>
              <a:rPr lang="en-US" sz="2400" dirty="0" smtClean="0"/>
              <a:t>and Headache </a:t>
            </a:r>
            <a:r>
              <a:rPr lang="en-US" sz="2400" dirty="0" smtClean="0"/>
              <a:t>are classical </a:t>
            </a:r>
            <a:r>
              <a:rPr lang="en-US" sz="2400" dirty="0"/>
              <a:t>physical symptoms..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ar-IQ" sz="2400" dirty="0"/>
          </a:p>
        </p:txBody>
      </p:sp>
      <p:sp>
        <p:nvSpPr>
          <p:cNvPr id="6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520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5709" y="747131"/>
            <a:ext cx="105156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Diagnosis of </a:t>
            </a:r>
            <a:r>
              <a:rPr lang="en-US" sz="3600" dirty="0" err="1" smtClean="0"/>
              <a:t>premenestural</a:t>
            </a:r>
            <a:r>
              <a:rPr lang="en-US" sz="3600" dirty="0" smtClean="0"/>
              <a:t> syndrome</a:t>
            </a:r>
            <a:endParaRPr lang="ar-IQ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dirty="0" smtClean="0">
                <a:cs typeface="Tahoma" panose="020B0604030504040204" pitchFamily="34" charset="0"/>
              </a:rPr>
              <a:t>There are no objective tests (physical, biochemical or endocrine) to assist in making the diagnosis.</a:t>
            </a:r>
          </a:p>
          <a:p>
            <a:pPr algn="l" rtl="0" eaLnBrk="1" hangingPunct="1"/>
            <a:r>
              <a:rPr lang="en-US" altLang="en-US" dirty="0" smtClean="0">
                <a:cs typeface="Tahoma" panose="020B0604030504040204" pitchFamily="34" charset="0"/>
              </a:rPr>
              <a:t> Prospectively completed specific </a:t>
            </a:r>
            <a:r>
              <a:rPr lang="en-US" altLang="en-US" dirty="0" err="1" smtClean="0">
                <a:cs typeface="Tahoma" panose="020B0604030504040204" pitchFamily="34" charset="0"/>
              </a:rPr>
              <a:t>symptome</a:t>
            </a:r>
            <a:r>
              <a:rPr lang="en-US" altLang="en-US" dirty="0" smtClean="0">
                <a:cs typeface="Tahoma" panose="020B0604030504040204" pitchFamily="34" charset="0"/>
              </a:rPr>
              <a:t> charts are required</a:t>
            </a:r>
            <a:r>
              <a:rPr lang="en-US" altLang="en-US" sz="2800" dirty="0" smtClean="0">
                <a:cs typeface="Tahoma" panose="020B0604030504040204" pitchFamily="34" charset="0"/>
              </a:rPr>
              <a:t>.</a:t>
            </a:r>
          </a:p>
        </p:txBody>
      </p:sp>
      <p:sp>
        <p:nvSpPr>
          <p:cNvPr id="6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5849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>
                <a:cs typeface="Tahoma" panose="020B0604030504040204" pitchFamily="34" charset="0"/>
              </a:rPr>
              <a:t>- significant numbers of women who present with PMS have another underlying problem such as :</a:t>
            </a:r>
            <a:endParaRPr lang="ar-IQ" altLang="en-US" dirty="0"/>
          </a:p>
          <a:p>
            <a:pPr algn="l" rtl="0" eaLnBrk="1" hangingPunct="1">
              <a:buFontTx/>
              <a:buChar char="-"/>
            </a:pPr>
            <a:endParaRPr lang="en-US" altLang="en-US" dirty="0" smtClean="0">
              <a:cs typeface="Tahoma" panose="020B0604030504040204" pitchFamily="34" charset="0"/>
            </a:endParaRPr>
          </a:p>
          <a:p>
            <a:pPr algn="l" rtl="0" eaLnBrk="1" hangingPunct="1">
              <a:buFontTx/>
              <a:buChar char="-"/>
            </a:pPr>
            <a:r>
              <a:rPr lang="en-US" altLang="en-US" dirty="0" smtClean="0">
                <a:cs typeface="Tahoma" panose="020B0604030504040204" pitchFamily="34" charset="0"/>
              </a:rPr>
              <a:t>the </a:t>
            </a:r>
            <a:r>
              <a:rPr lang="en-US" altLang="en-US" dirty="0" err="1" smtClean="0">
                <a:cs typeface="Tahoma" panose="020B0604030504040204" pitchFamily="34" charset="0"/>
              </a:rPr>
              <a:t>perimenopause</a:t>
            </a:r>
            <a:r>
              <a:rPr lang="en-US" altLang="en-US" dirty="0" smtClean="0">
                <a:cs typeface="Tahoma" panose="020B0604030504040204" pitchFamily="34" charset="0"/>
              </a:rPr>
              <a:t>, </a:t>
            </a:r>
          </a:p>
          <a:p>
            <a:pPr algn="l" rtl="0" eaLnBrk="1" hangingPunct="1">
              <a:buFontTx/>
              <a:buChar char="-"/>
            </a:pPr>
            <a:r>
              <a:rPr lang="en-US" altLang="en-US" dirty="0" smtClean="0">
                <a:cs typeface="Tahoma" panose="020B0604030504040204" pitchFamily="34" charset="0"/>
              </a:rPr>
              <a:t>thyroid disorder, </a:t>
            </a:r>
          </a:p>
          <a:p>
            <a:pPr algn="l" rtl="0" eaLnBrk="1" hangingPunct="1">
              <a:buFontTx/>
              <a:buChar char="-"/>
            </a:pPr>
            <a:r>
              <a:rPr lang="en-US" altLang="en-US" dirty="0" smtClean="0">
                <a:cs typeface="Tahoma" panose="020B0604030504040204" pitchFamily="34" charset="0"/>
              </a:rPr>
              <a:t>migraine,</a:t>
            </a:r>
          </a:p>
          <a:p>
            <a:pPr algn="l" rtl="0" eaLnBrk="1" hangingPunct="1">
              <a:buFontTx/>
              <a:buChar char="-"/>
            </a:pPr>
            <a:r>
              <a:rPr lang="en-US" altLang="en-US" dirty="0" smtClean="0">
                <a:cs typeface="Tahoma" panose="020B0604030504040204" pitchFamily="34" charset="0"/>
              </a:rPr>
              <a:t>chronic fatigue syndrome, </a:t>
            </a:r>
          </a:p>
          <a:p>
            <a:pPr algn="l" rtl="0" eaLnBrk="1" hangingPunct="1">
              <a:buFontTx/>
              <a:buChar char="-"/>
            </a:pPr>
            <a:r>
              <a:rPr lang="en-US" altLang="en-US" dirty="0" smtClean="0">
                <a:cs typeface="Tahoma" panose="020B0604030504040204" pitchFamily="34" charset="0"/>
              </a:rPr>
              <a:t>irritable bowel syndrome, </a:t>
            </a:r>
          </a:p>
          <a:p>
            <a:pPr algn="l" rtl="0" eaLnBrk="1" hangingPunct="1">
              <a:buFontTx/>
              <a:buChar char="-"/>
            </a:pPr>
            <a:r>
              <a:rPr lang="en-US" altLang="en-US" dirty="0" smtClean="0">
                <a:cs typeface="Tahoma" panose="020B0604030504040204" pitchFamily="34" charset="0"/>
              </a:rPr>
              <a:t>menstrual disorders as well as psychiatric disorders such as depression, bipolar illness, panic disorder, personality disorder </a:t>
            </a:r>
            <a:r>
              <a:rPr lang="en-US" altLang="en-US" dirty="0" smtClean="0">
                <a:cs typeface="Tahoma" panose="020B0604030504040204" pitchFamily="34" charset="0"/>
              </a:rPr>
              <a:t>           and </a:t>
            </a:r>
            <a:r>
              <a:rPr lang="en-US" altLang="en-US" dirty="0" smtClean="0">
                <a:cs typeface="Tahoma" panose="020B0604030504040204" pitchFamily="34" charset="0"/>
              </a:rPr>
              <a:t>anxiety disorder.</a:t>
            </a:r>
          </a:p>
          <a:p>
            <a:pPr algn="l" rtl="0" eaLnBrk="1" hangingPunct="1"/>
            <a:endParaRPr lang="ar-IQ" altLang="en-US" dirty="0" smtClean="0"/>
          </a:p>
        </p:txBody>
      </p:sp>
      <p:sp>
        <p:nvSpPr>
          <p:cNvPr id="3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210" y="4823245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672366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763524"/>
            <a:ext cx="10515600" cy="13255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 of </a:t>
            </a:r>
            <a:r>
              <a:rPr lang="en-US" dirty="0" err="1" smtClean="0"/>
              <a:t>premenestural</a:t>
            </a:r>
            <a:r>
              <a:rPr lang="en-US" dirty="0" smtClean="0"/>
              <a:t> syndrome:</a:t>
            </a:r>
            <a:endParaRPr lang="ar-IQ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cs typeface="Tahoma" panose="020B0604030504040204" pitchFamily="34" charset="0"/>
              </a:rPr>
              <a:t>1.</a:t>
            </a:r>
            <a:r>
              <a:rPr lang="en-US" altLang="en-US" b="1" dirty="0" smtClean="0">
                <a:cs typeface="Tahoma" panose="020B0604030504040204" pitchFamily="34" charset="0"/>
              </a:rPr>
              <a:t> Non–medical therapies</a:t>
            </a:r>
            <a:endParaRPr lang="en-US" altLang="en-US" dirty="0" smtClean="0">
              <a:cs typeface="Tahoma" panose="020B0604030504040204" pitchFamily="34" charset="0"/>
            </a:endParaRP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cs typeface="Tahoma" panose="020B0604030504040204" pitchFamily="34" charset="0"/>
              </a:rPr>
              <a:t>2.</a:t>
            </a:r>
            <a:r>
              <a:rPr lang="en-US" altLang="en-US" b="1" dirty="0" smtClean="0">
                <a:cs typeface="Tahoma" panose="020B0604030504040204" pitchFamily="34" charset="0"/>
              </a:rPr>
              <a:t> Medical therapies</a:t>
            </a:r>
            <a:endParaRPr lang="en-US" altLang="en-US" dirty="0" smtClean="0">
              <a:cs typeface="Tahoma" panose="020B0604030504040204" pitchFamily="34" charset="0"/>
            </a:endParaRP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b="1" dirty="0" smtClean="0">
                <a:cs typeface="Tahoma" panose="020B0604030504040204" pitchFamily="34" charset="0"/>
              </a:rPr>
              <a:t>3. Surgical therapies</a:t>
            </a:r>
            <a:r>
              <a:rPr lang="en-US" altLang="en-US" dirty="0" smtClean="0">
                <a:cs typeface="Tahoma" panose="020B0604030504040204" pitchFamily="34" charset="0"/>
              </a:rPr>
              <a:t>.</a:t>
            </a:r>
            <a:endParaRPr lang="ar-IQ" altLang="en-US" dirty="0" smtClean="0"/>
          </a:p>
        </p:txBody>
      </p:sp>
      <p:sp>
        <p:nvSpPr>
          <p:cNvPr id="6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170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mtClean="0">
                <a:cs typeface="Tahoma" panose="020B0604030504040204" pitchFamily="34" charset="0"/>
              </a:rPr>
              <a:t>exercise,</a:t>
            </a:r>
          </a:p>
          <a:p>
            <a:pPr algn="l" rtl="0" eaLnBrk="1" hangingPunct="1"/>
            <a:r>
              <a:rPr lang="en-US" altLang="en-US" smtClean="0">
                <a:cs typeface="Tahoma" panose="020B0604030504040204" pitchFamily="34" charset="0"/>
              </a:rPr>
              <a:t>yoga, </a:t>
            </a:r>
          </a:p>
          <a:p>
            <a:pPr algn="l" rtl="0" eaLnBrk="1" hangingPunct="1"/>
            <a:r>
              <a:rPr lang="en-US" altLang="en-US" smtClean="0">
                <a:cs typeface="Tahoma" panose="020B0604030504040204" pitchFamily="34" charset="0"/>
              </a:rPr>
              <a:t>acupuncture, </a:t>
            </a:r>
          </a:p>
          <a:p>
            <a:pPr algn="l" rtl="0" eaLnBrk="1" hangingPunct="1"/>
            <a:r>
              <a:rPr lang="en-US" altLang="en-US" smtClean="0">
                <a:cs typeface="Tahoma" panose="020B0604030504040204" pitchFamily="34" charset="0"/>
              </a:rPr>
              <a:t>psychotherapy and many more there is very little evidence that any of these treatments for PMS are effective with the exception of </a:t>
            </a:r>
            <a:r>
              <a:rPr lang="en-US" altLang="en-US" b="1" smtClean="0">
                <a:cs typeface="Tahoma" panose="020B0604030504040204" pitchFamily="34" charset="0"/>
              </a:rPr>
              <a:t>exercise and cognitive behavioural therapy</a:t>
            </a:r>
            <a:endParaRPr lang="ar-IQ" altLang="en-US" b="1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09133" y="638573"/>
            <a:ext cx="10515600" cy="1325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1. Non medical therapy:</a:t>
            </a:r>
            <a:endParaRPr lang="ar-IQ" dirty="0"/>
          </a:p>
        </p:txBody>
      </p:sp>
      <p:sp>
        <p:nvSpPr>
          <p:cNvPr id="6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113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89" y="1442075"/>
            <a:ext cx="11161776" cy="3852301"/>
          </a:xfrm>
        </p:spPr>
        <p:txBody>
          <a:bodyPr/>
          <a:lstStyle/>
          <a:p>
            <a:r>
              <a:rPr lang="en-GB" b="1" dirty="0"/>
              <a:t>Primary Amenorrhoea</a:t>
            </a:r>
            <a:r>
              <a:rPr lang="en-GB" dirty="0"/>
              <a:t> – </a:t>
            </a:r>
            <a:r>
              <a:rPr lang="en-GB" b="1" dirty="0"/>
              <a:t>Never had a period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Absence </a:t>
            </a:r>
            <a:r>
              <a:rPr lang="en-GB" dirty="0"/>
              <a:t>of menses by age 14 with absence of Secondary Sexual Characteristics (SSC) e.g. breast development </a:t>
            </a:r>
            <a:r>
              <a:rPr lang="en-GB" dirty="0"/>
              <a:t> </a:t>
            </a:r>
            <a:r>
              <a:rPr lang="en-GB" sz="3200" dirty="0" smtClean="0"/>
              <a:t>or</a:t>
            </a:r>
            <a:r>
              <a:rPr lang="en-GB" dirty="0" smtClean="0"/>
              <a:t> </a:t>
            </a:r>
            <a:r>
              <a:rPr lang="en-GB" dirty="0"/>
              <a:t>absence by age 16 with normal SSC</a:t>
            </a:r>
            <a:r>
              <a:rPr lang="en-US" dirty="0"/>
              <a:t/>
            </a:r>
            <a:br>
              <a:rPr lang="en-US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Secondary Amenorrhoea</a:t>
            </a:r>
            <a:r>
              <a:rPr lang="en-GB" dirty="0"/>
              <a:t> – </a:t>
            </a:r>
            <a:r>
              <a:rPr lang="en-GB" b="1" dirty="0"/>
              <a:t>Established menstruation has ceased. </a:t>
            </a:r>
            <a:r>
              <a:rPr lang="en-US" dirty="0"/>
              <a:t>Cessation of menstruation for </a:t>
            </a:r>
            <a:r>
              <a:rPr lang="en-US" b="1" dirty="0"/>
              <a:t>6</a:t>
            </a:r>
            <a:r>
              <a:rPr lang="en-US" dirty="0"/>
              <a:t> consecutive months in a women who has previously had regular periods, that is not due to pregnancy, lactation or menopause. </a:t>
            </a:r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9055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955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2.Medical </a:t>
            </a:r>
            <a:r>
              <a:rPr lang="en-US" dirty="0" smtClean="0"/>
              <a:t>therapies</a:t>
            </a: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637457" y="2415295"/>
            <a:ext cx="1053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cs typeface="Tahoma" panose="020B0604030504040204" pitchFamily="34" charset="0"/>
              </a:rPr>
              <a:t>A </a:t>
            </a:r>
            <a:r>
              <a:rPr lang="en-US" altLang="en-US" sz="2400" dirty="0">
                <a:cs typeface="Tahoma" panose="020B0604030504040204" pitchFamily="34" charset="0"/>
              </a:rPr>
              <a:t>.</a:t>
            </a:r>
            <a:r>
              <a:rPr lang="en-US" altLang="en-US" sz="2400" dirty="0" smtClean="0">
                <a:cs typeface="Tahoma" panose="020B0604030504040204" pitchFamily="34" charset="0"/>
              </a:rPr>
              <a:t> NON – HORMONAL :-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400" dirty="0" smtClean="0">
                <a:cs typeface="Tahoma" panose="020B0604030504040204" pitchFamily="34" charset="0"/>
              </a:rPr>
              <a:t>the </a:t>
            </a:r>
            <a:r>
              <a:rPr lang="en-US" altLang="en-US" sz="2400" dirty="0">
                <a:cs typeface="Tahoma" panose="020B0604030504040204" pitchFamily="34" charset="0"/>
              </a:rPr>
              <a:t>supplementation of calcium, vitamin E, magnesium, dietary change, vitamin B6, </a:t>
            </a:r>
            <a:r>
              <a:rPr lang="en-US" altLang="en-US" sz="2400" dirty="0" smtClean="0">
                <a:cs typeface="Tahoma" panose="020B0604030504040204" pitchFamily="34" charset="0"/>
              </a:rPr>
              <a:t>evening </a:t>
            </a:r>
            <a:r>
              <a:rPr lang="en-US" altLang="en-US" sz="2400" dirty="0">
                <a:cs typeface="Tahoma" panose="020B0604030504040204" pitchFamily="34" charset="0"/>
              </a:rPr>
              <a:t>primrose </a:t>
            </a:r>
            <a:r>
              <a:rPr lang="en-US" altLang="en-US" sz="2400" dirty="0" smtClean="0">
                <a:cs typeface="Tahoma" panose="020B0604030504040204" pitchFamily="34" charset="0"/>
              </a:rPr>
              <a:t>oil.</a:t>
            </a:r>
          </a:p>
          <a:p>
            <a:endParaRPr lang="en-US" altLang="en-US" sz="2400" dirty="0" smtClean="0"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altLang="en-US" sz="2400" b="1" dirty="0" smtClean="0">
                <a:cs typeface="Tahoma" panose="020B0604030504040204" pitchFamily="34" charset="0"/>
              </a:rPr>
              <a:t>SSRIs</a:t>
            </a:r>
            <a:r>
              <a:rPr lang="en-US" altLang="en-US" sz="2400" b="1" dirty="0">
                <a:cs typeface="Tahoma" panose="020B0604030504040204" pitchFamily="34" charset="0"/>
              </a:rPr>
              <a:t>: serotonin re uptake </a:t>
            </a:r>
            <a:r>
              <a:rPr lang="en-US" altLang="en-US" sz="2400" b="1" dirty="0" smtClean="0">
                <a:cs typeface="Tahoma" panose="020B0604030504040204" pitchFamily="34" charset="0"/>
              </a:rPr>
              <a:t>inhibitor</a:t>
            </a:r>
            <a:r>
              <a:rPr lang="en-US" altLang="en-US" sz="2400" b="1" dirty="0">
                <a:cs typeface="Tahoma" panose="020B0604030504040204" pitchFamily="34" charset="0"/>
              </a:rPr>
              <a:t>.</a:t>
            </a:r>
          </a:p>
          <a:p>
            <a:r>
              <a:rPr lang="en-US" altLang="en-US" sz="2400" dirty="0">
                <a:cs typeface="Tahoma" panose="020B0604030504040204" pitchFamily="34" charset="0"/>
              </a:rPr>
              <a:t>Fluoxetine 20 mg daily is usually sufficient to improve symptoms in most </a:t>
            </a:r>
            <a:r>
              <a:rPr lang="en-US" altLang="en-US" sz="2400" dirty="0" smtClean="0">
                <a:cs typeface="Tahoma" panose="020B0604030504040204" pitchFamily="34" charset="0"/>
              </a:rPr>
              <a:t>       women</a:t>
            </a:r>
            <a:r>
              <a:rPr lang="en-US" altLang="en-US" sz="2400" dirty="0">
                <a:cs typeface="Tahoma" panose="020B0604030504040204" pitchFamily="34" charset="0"/>
              </a:rPr>
              <a:t>.</a:t>
            </a:r>
          </a:p>
          <a:p>
            <a:r>
              <a:rPr lang="en-US" altLang="en-US" sz="2400" b="1" dirty="0">
                <a:cs typeface="Tahoma" panose="020B0604030504040204" pitchFamily="34" charset="0"/>
              </a:rPr>
              <a:t>Side effects</a:t>
            </a:r>
            <a:r>
              <a:rPr lang="en-US" altLang="en-US" sz="2400" dirty="0">
                <a:cs typeface="Tahoma" panose="020B0604030504040204" pitchFamily="34" charset="0"/>
              </a:rPr>
              <a:t> such as loss of libido may be partially avoided by </a:t>
            </a:r>
            <a:r>
              <a:rPr lang="en-US" altLang="en-US" sz="2400" dirty="0" smtClean="0">
                <a:cs typeface="Tahoma" panose="020B0604030504040204" pitchFamily="34" charset="0"/>
              </a:rPr>
              <a:t>administering           </a:t>
            </a:r>
            <a:r>
              <a:rPr lang="en-US" altLang="en-US" sz="2400" dirty="0">
                <a:cs typeface="Tahoma" panose="020B0604030504040204" pitchFamily="34" charset="0"/>
              </a:rPr>
              <a:t>the drug only during the luteal phase.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altLang="en-US" sz="2400" dirty="0" smtClean="0">
              <a:cs typeface="Tahoma" panose="020B0604030504040204" pitchFamily="34" charset="0"/>
            </a:endParaRPr>
          </a:p>
          <a:p>
            <a:endParaRPr lang="en-US" altLang="en-US" sz="2400" dirty="0">
              <a:cs typeface="Tahoma" panose="020B060403050404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3729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en-US" dirty="0" smtClean="0">
                <a:cs typeface="Tahoma" panose="020B0604030504040204" pitchFamily="34" charset="0"/>
              </a:rPr>
              <a:t>B. HORMONAL :- </a:t>
            </a:r>
            <a:endParaRPr lang="en-US" altLang="en-US" dirty="0" smtClean="0">
              <a:cs typeface="Tahoma" panose="020B0604030504040204" pitchFamily="34" charset="0"/>
            </a:endParaRPr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dirty="0" smtClean="0"/>
              <a:t>Combined oral contraceptive pills </a:t>
            </a:r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dirty="0" err="1" smtClean="0"/>
              <a:t>Mirena</a:t>
            </a:r>
            <a:endParaRPr lang="en-US" altLang="en-US" dirty="0"/>
          </a:p>
          <a:p>
            <a:pPr algn="l" rtl="0" eaLnBrk="1" hangingPunct="1">
              <a:buFont typeface="Wingdings" panose="05000000000000000000" pitchFamily="2" charset="2"/>
              <a:buChar char="v"/>
            </a:pPr>
            <a:r>
              <a:rPr lang="en-US" altLang="en-US" dirty="0" err="1" smtClean="0"/>
              <a:t>GnRh</a:t>
            </a:r>
            <a:endParaRPr lang="en-US" altLang="en-US" dirty="0" smtClean="0"/>
          </a:p>
          <a:p>
            <a:pPr marL="0" indent="0" algn="l" rtl="0" eaLnBrk="1" hangingPunct="1">
              <a:buNone/>
            </a:pPr>
            <a:endParaRPr lang="en-US" altLang="en-US" dirty="0" smtClean="0"/>
          </a:p>
          <a:p>
            <a:pPr marL="0" indent="0" algn="l" rtl="0" eaLnBrk="1" hangingPunct="1">
              <a:buNone/>
            </a:pPr>
            <a:r>
              <a:rPr lang="en-US" altLang="en-US" dirty="0" smtClean="0"/>
              <a:t>3.surgical </a:t>
            </a:r>
            <a:r>
              <a:rPr lang="en-US" altLang="en-US" dirty="0" smtClean="0"/>
              <a:t>treatment:</a:t>
            </a:r>
          </a:p>
          <a:p>
            <a:pPr marL="0" indent="0" algn="l" rtl="0" eaLnBrk="1" hangingPunct="1">
              <a:buNone/>
            </a:pPr>
            <a:r>
              <a:rPr lang="en-US" altLang="en-US" dirty="0" smtClean="0"/>
              <a:t>oophorectomy </a:t>
            </a:r>
            <a:r>
              <a:rPr lang="en-US" altLang="en-US" dirty="0" smtClean="0"/>
              <a:t>with or without </a:t>
            </a:r>
            <a:r>
              <a:rPr lang="en-US" altLang="en-US" dirty="0" err="1" smtClean="0"/>
              <a:t>hystrectomy</a:t>
            </a:r>
            <a:endParaRPr lang="ar-IQ" altLang="en-US" dirty="0" smtClean="0"/>
          </a:p>
        </p:txBody>
      </p:sp>
      <p:sp>
        <p:nvSpPr>
          <p:cNvPr id="3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547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6963"/>
            <a:ext cx="10515600" cy="1325563"/>
          </a:xfrm>
        </p:spPr>
        <p:txBody>
          <a:bodyPr/>
          <a:lstStyle/>
          <a:p>
            <a:r>
              <a:rPr lang="en-US" dirty="0" smtClean="0"/>
              <a:t>Causes of amenorrhea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7417"/>
            <a:ext cx="10515600" cy="1329055"/>
          </a:xfrm>
        </p:spPr>
        <p:txBody>
          <a:bodyPr/>
          <a:lstStyle/>
          <a:p>
            <a:r>
              <a:rPr lang="en-GB" dirty="0"/>
              <a:t>Origin is Hypothalamic/Pituitary, Ovarian or Outflow tract (uterus, vagina, cervix</a:t>
            </a:r>
            <a:r>
              <a:rPr lang="en-GB" dirty="0" smtClean="0"/>
              <a:t>)</a:t>
            </a:r>
          </a:p>
          <a:p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520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137" y="870275"/>
            <a:ext cx="11079480" cy="5557958"/>
          </a:xfrm>
        </p:spPr>
        <p:txBody>
          <a:bodyPr>
            <a:normAutofit fontScale="92500"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1.  </a:t>
            </a:r>
            <a:r>
              <a:rPr lang="en-GB" b="1" u="sng" dirty="0">
                <a:solidFill>
                  <a:srgbClr val="FF0000"/>
                </a:solidFill>
              </a:rPr>
              <a:t>Hypothalamic/Pituitary </a:t>
            </a:r>
            <a:r>
              <a:rPr lang="en-GB" b="1" u="sng" dirty="0" smtClean="0">
                <a:solidFill>
                  <a:srgbClr val="FF0000"/>
                </a:solidFill>
              </a:rPr>
              <a:t>Amenorrhoea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</a:t>
            </a:r>
            <a:r>
              <a:rPr lang="en-GB" sz="2400" dirty="0" smtClean="0"/>
              <a:t>Inadequate </a:t>
            </a:r>
            <a:r>
              <a:rPr lang="en-GB" sz="2400" dirty="0"/>
              <a:t>levels of FSH lead to inadequately stimulated ovaries, which then fail to produce enough oestrogen to stimulate the endometrium of the uterus, giving amenorrhoea. In general, women with </a:t>
            </a:r>
            <a:r>
              <a:rPr lang="en-GB" sz="2400" dirty="0" err="1"/>
              <a:t>hypogonadotropic</a:t>
            </a:r>
            <a:r>
              <a:rPr lang="en-GB" sz="2400" dirty="0"/>
              <a:t> amenorrhoea are potentially fertile. </a:t>
            </a:r>
            <a:endParaRPr lang="en-GB" sz="2400" dirty="0" smtClean="0"/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GB" b="1" dirty="0">
                <a:solidFill>
                  <a:srgbClr val="7030A0"/>
                </a:solidFill>
              </a:rPr>
              <a:t>Primary Hypothalamic Amenorrhoea</a:t>
            </a: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      * </a:t>
            </a:r>
            <a:r>
              <a:rPr lang="en-GB" sz="2200" b="1" dirty="0" smtClean="0">
                <a:solidFill>
                  <a:srgbClr val="7030A0"/>
                </a:solidFill>
              </a:rPr>
              <a:t>Constitutional delay: exclude other causes.</a:t>
            </a:r>
            <a:r>
              <a:rPr lang="en-US" sz="2400" b="1" i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Constitutional delay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/>
              <a:t>No anatomical anomaly </a:t>
            </a:r>
            <a:r>
              <a:rPr lang="en-US" sz="2400" dirty="0" smtClean="0"/>
              <a:t>&amp;the </a:t>
            </a:r>
            <a:r>
              <a:rPr lang="en-US" sz="2400" dirty="0"/>
              <a:t>endocrine </a:t>
            </a:r>
            <a:r>
              <a:rPr lang="en-US" sz="2400" dirty="0" smtClean="0"/>
              <a:t>investigations </a:t>
            </a:r>
            <a:r>
              <a:rPr lang="en-US" sz="2400" dirty="0"/>
              <a:t>are normal , but there is immature pulsatile release of </a:t>
            </a:r>
            <a:r>
              <a:rPr lang="en-US" sz="2400" dirty="0" err="1"/>
              <a:t>GnRh</a:t>
            </a:r>
            <a:endParaRPr lang="en-US" sz="2400" dirty="0"/>
          </a:p>
          <a:p>
            <a:pPr>
              <a:spcBef>
                <a:spcPct val="50000"/>
              </a:spcBef>
              <a:defRPr/>
            </a:pPr>
            <a:r>
              <a:rPr lang="en-US" sz="2400" dirty="0"/>
              <a:t>Those girls will eventually menstruate spontaneously as the maturation process proceeds </a:t>
            </a:r>
          </a:p>
          <a:p>
            <a:pPr marL="0" indent="0">
              <a:buNone/>
            </a:pPr>
            <a:r>
              <a:rPr lang="en-GB" sz="2200" dirty="0" smtClean="0">
                <a:solidFill>
                  <a:srgbClr val="7030A0"/>
                </a:solidFill>
              </a:rPr>
              <a:t>         *</a:t>
            </a:r>
            <a:r>
              <a:rPr lang="en-US" dirty="0" smtClean="0"/>
              <a:t> </a:t>
            </a:r>
            <a:r>
              <a:rPr lang="en-GB" sz="2200" b="1" dirty="0" err="1" smtClean="0">
                <a:solidFill>
                  <a:srgbClr val="7030A0"/>
                </a:solidFill>
              </a:rPr>
              <a:t>Kallmann</a:t>
            </a:r>
            <a:r>
              <a:rPr lang="en-GB" sz="2200" b="1" dirty="0" smtClean="0">
                <a:solidFill>
                  <a:srgbClr val="7030A0"/>
                </a:solidFill>
              </a:rPr>
              <a:t> Syndrome</a:t>
            </a:r>
            <a:r>
              <a:rPr lang="en-GB" sz="2200" dirty="0" smtClean="0">
                <a:solidFill>
                  <a:srgbClr val="7030A0"/>
                </a:solidFill>
              </a:rPr>
              <a:t> – Inability to produce </a:t>
            </a:r>
            <a:r>
              <a:rPr lang="en-GB" sz="2200" dirty="0" err="1" smtClean="0">
                <a:solidFill>
                  <a:srgbClr val="7030A0"/>
                </a:solidFill>
              </a:rPr>
              <a:t>GnRH</a:t>
            </a:r>
            <a:r>
              <a:rPr lang="en-GB" sz="2200" dirty="0" smtClean="0">
                <a:solidFill>
                  <a:srgbClr val="7030A0"/>
                </a:solidFill>
              </a:rPr>
              <a:t> ( LH &amp; FSH </a:t>
            </a:r>
            <a:br>
              <a:rPr lang="en-GB" sz="2200" dirty="0" smtClean="0">
                <a:solidFill>
                  <a:srgbClr val="7030A0"/>
                </a:solidFill>
              </a:rPr>
            </a:br>
            <a:r>
              <a:rPr lang="en-GB" sz="2200" dirty="0" smtClean="0">
                <a:solidFill>
                  <a:srgbClr val="7030A0"/>
                </a:solidFill>
              </a:rPr>
              <a:t>                 subsequently)</a:t>
            </a:r>
            <a:br>
              <a:rPr lang="en-GB" sz="2200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4038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6713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GB" b="1" dirty="0">
                <a:solidFill>
                  <a:srgbClr val="7030A0"/>
                </a:solidFill>
              </a:rPr>
              <a:t>Secondary Hypothalamic Amenorrhoea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           *  </a:t>
            </a:r>
            <a:r>
              <a:rPr lang="en-GB" sz="3200" b="1" dirty="0"/>
              <a:t>Exercise  or stress-related amenorrhoea</a:t>
            </a:r>
            <a:r>
              <a:rPr lang="en-GB" sz="3200" dirty="0"/>
              <a:t> </a:t>
            </a:r>
            <a:br>
              <a:rPr lang="en-GB" sz="3200" dirty="0"/>
            </a:br>
            <a:r>
              <a:rPr lang="en-GB" sz="3200" dirty="0"/>
              <a:t>           *</a:t>
            </a:r>
            <a:r>
              <a:rPr lang="en-US" sz="3200" dirty="0"/>
              <a:t> </a:t>
            </a:r>
            <a:r>
              <a:rPr lang="en-GB" b="1" dirty="0"/>
              <a:t>Eating disorders</a:t>
            </a:r>
            <a:r>
              <a:rPr lang="en-GB" dirty="0"/>
              <a:t> and weight loss ( anorexia or bulimia). Fall </a:t>
            </a:r>
            <a:r>
              <a:rPr lang="en-GB" dirty="0" smtClean="0"/>
              <a:t>below the </a:t>
            </a:r>
            <a:r>
              <a:rPr lang="en-GB" dirty="0"/>
              <a:t>critical weight of 47kg menses will cease </a:t>
            </a:r>
            <a:br>
              <a:rPr lang="en-GB" dirty="0"/>
            </a:br>
            <a:r>
              <a:rPr lang="en-GB" dirty="0"/>
              <a:t>             * </a:t>
            </a:r>
            <a:r>
              <a:rPr lang="en-GB" b="1" dirty="0"/>
              <a:t>CNS neoplasm, trauma or </a:t>
            </a:r>
            <a:r>
              <a:rPr lang="en-GB" b="1" dirty="0" err="1"/>
              <a:t>infilterating</a:t>
            </a:r>
            <a:r>
              <a:rPr lang="en-GB" b="1" dirty="0"/>
              <a:t> disease such as TB or sarcoidosis .</a:t>
            </a:r>
            <a:br>
              <a:rPr lang="en-GB" b="1" dirty="0"/>
            </a:br>
            <a:r>
              <a:rPr lang="en-GB" b="1" dirty="0"/>
              <a:t>             * Drugs affecting HPG axis.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80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613216"/>
            <a:ext cx="11225784" cy="3136392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2. Secondary Pituitary Amenorrhoea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smtClean="0">
                <a:solidFill>
                  <a:srgbClr val="9900CC"/>
                </a:solidFill>
              </a:rPr>
              <a:t>*</a:t>
            </a:r>
            <a:r>
              <a:rPr lang="en-GB" dirty="0" smtClean="0"/>
              <a:t>Sheehan syndrome – Hypopituitarism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smtClean="0">
                <a:solidFill>
                  <a:srgbClr val="9900CC"/>
                </a:solidFill>
              </a:rPr>
              <a:t>*</a:t>
            </a:r>
            <a:r>
              <a:rPr lang="en-GB" dirty="0" err="1" smtClean="0"/>
              <a:t>Hyperprolactinaemia</a:t>
            </a:r>
            <a:r>
              <a:rPr lang="en-GB" dirty="0" smtClean="0"/>
              <a:t>  (adenoma)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smtClean="0">
                <a:solidFill>
                  <a:srgbClr val="9900CC"/>
                </a:solidFill>
              </a:rPr>
              <a:t>*</a:t>
            </a:r>
            <a:r>
              <a:rPr lang="en-GB" dirty="0" err="1" smtClean="0"/>
              <a:t>Haemochromatosis</a:t>
            </a:r>
            <a:r>
              <a:rPr lang="en-GB" dirty="0" smtClean="0"/>
              <a:t> – ‘Iron overload’</a:t>
            </a:r>
            <a:br>
              <a:rPr lang="en-GB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Secondary Amenorrhoea may also be caused by hypo/hyperthyroidism or adrenal disease</a:t>
            </a: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14691" y="39308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158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23" y="1130680"/>
            <a:ext cx="10515600" cy="5014087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3. </a:t>
            </a:r>
            <a:r>
              <a:rPr lang="en-GB" b="1" u="sng" dirty="0">
                <a:solidFill>
                  <a:srgbClr val="FF0000"/>
                </a:solidFill>
              </a:rPr>
              <a:t>Gonadal/End-Organ Amenorrhoea</a:t>
            </a:r>
            <a:r>
              <a:rPr lang="en-GB" b="1" u="sng" dirty="0"/>
              <a:t/>
            </a:r>
            <a:br>
              <a:rPr lang="en-GB" b="1" u="sng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</a:t>
            </a:r>
            <a:r>
              <a:rPr lang="en-GB" sz="2600" dirty="0" smtClean="0"/>
              <a:t>In </a:t>
            </a:r>
            <a:r>
              <a:rPr lang="en-GB" sz="2600" dirty="0"/>
              <a:t>Ovarian Amenorrhoea the ovary does not respond to pituitary stimulation, giving low oestrogen levels. The lack of –‘</a:t>
            </a:r>
            <a:r>
              <a:rPr lang="en-GB" sz="2600" dirty="0" err="1"/>
              <a:t>ve</a:t>
            </a:r>
            <a:r>
              <a:rPr lang="en-GB" sz="2600" dirty="0"/>
              <a:t> feedback from oestrogen leads to elevated FSH levels in the menopausal range (</a:t>
            </a:r>
            <a:r>
              <a:rPr lang="en-GB" sz="2600" dirty="0" err="1"/>
              <a:t>Hypergonadotrophic</a:t>
            </a:r>
            <a:r>
              <a:rPr lang="en-GB" sz="2600" dirty="0"/>
              <a:t> amenorrhoea</a:t>
            </a:r>
            <a:r>
              <a:rPr lang="en-GB" sz="2600" dirty="0" smtClean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5134BC"/>
                </a:solidFill>
              </a:rPr>
              <a:t>Primary </a:t>
            </a:r>
            <a:r>
              <a:rPr lang="en-GB" b="1" dirty="0">
                <a:solidFill>
                  <a:srgbClr val="5134BC"/>
                </a:solidFill>
              </a:rPr>
              <a:t>Gonadal/End-Organ</a:t>
            </a:r>
            <a:r>
              <a:rPr lang="en-US" dirty="0">
                <a:solidFill>
                  <a:srgbClr val="5134BC"/>
                </a:solidFill>
              </a:rPr>
              <a:t/>
            </a:r>
            <a:br>
              <a:rPr lang="en-US" dirty="0">
                <a:solidFill>
                  <a:srgbClr val="5134BC"/>
                </a:solidFill>
              </a:rPr>
            </a:br>
            <a:r>
              <a:rPr lang="en-US" dirty="0">
                <a:solidFill>
                  <a:srgbClr val="5134BC"/>
                </a:solidFill>
              </a:rPr>
              <a:t>        </a:t>
            </a:r>
            <a:r>
              <a:rPr lang="en-GB" sz="2200" dirty="0" smtClean="0"/>
              <a:t>Gonadal </a:t>
            </a:r>
            <a:r>
              <a:rPr lang="en-GB" sz="2200" dirty="0" err="1" smtClean="0"/>
              <a:t>dysgenesis</a:t>
            </a:r>
            <a:r>
              <a:rPr lang="en-GB" sz="2200" dirty="0" smtClean="0"/>
              <a:t> – e.g. Turner Syndrome (45, X</a:t>
            </a:r>
            <a:r>
              <a:rPr lang="en-GB" sz="2200" baseline="30000" dirty="0" smtClean="0"/>
              <a:t>o</a:t>
            </a:r>
            <a:r>
              <a:rPr lang="en-GB" sz="2200" dirty="0" smtClean="0"/>
              <a:t>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     </a:t>
            </a:r>
            <a:r>
              <a:rPr lang="en-GB" sz="2200" dirty="0" smtClean="0"/>
              <a:t>Androgen Insensitivity Syndrome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     </a:t>
            </a:r>
            <a:r>
              <a:rPr lang="en-GB" sz="2200" dirty="0" smtClean="0"/>
              <a:t>Receptor abnormalities for FSH and LH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>
                <a:solidFill>
                  <a:srgbClr val="5134BC"/>
                </a:solidFill>
              </a:rPr>
              <a:t>          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7030A0"/>
                </a:solidFill>
              </a:rPr>
              <a:t>Secondary </a:t>
            </a:r>
            <a:r>
              <a:rPr lang="en-GB" b="1" dirty="0">
                <a:solidFill>
                  <a:srgbClr val="7030A0"/>
                </a:solidFill>
              </a:rPr>
              <a:t>Gonadal/End-Organ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2200" dirty="0" smtClean="0"/>
              <a:t>         </a:t>
            </a:r>
            <a:r>
              <a:rPr lang="en-GB" sz="2200" dirty="0" smtClean="0"/>
              <a:t> premature menopause (ovarian failure)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           </a:t>
            </a:r>
            <a:r>
              <a:rPr lang="en-GB" sz="2200" dirty="0" smtClean="0"/>
              <a:t>Polycystic Ovarian Syndrome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3194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23" y="1011808"/>
            <a:ext cx="10515600" cy="5288407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4. </a:t>
            </a:r>
            <a:r>
              <a:rPr lang="en-GB" b="1" u="sng" dirty="0">
                <a:solidFill>
                  <a:srgbClr val="FF0000"/>
                </a:solidFill>
              </a:rPr>
              <a:t>Outflow Tract Amenorrhoea</a:t>
            </a:r>
            <a:r>
              <a:rPr lang="en-US" dirty="0"/>
              <a:t/>
            </a:r>
            <a:br>
              <a:rPr lang="en-US" dirty="0"/>
            </a:br>
            <a:r>
              <a:rPr lang="en-GB" sz="2600" dirty="0"/>
              <a:t>In Amenorrhoea of outflow tract origin, the Hypothalamic-Pituitary-Ovarian Axis is functional, therefore FSH level is normal.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5134BC"/>
                </a:solidFill>
              </a:rPr>
              <a:t>Primary </a:t>
            </a:r>
            <a:r>
              <a:rPr lang="en-GB" b="1" dirty="0">
                <a:solidFill>
                  <a:srgbClr val="5134BC"/>
                </a:solidFill>
              </a:rPr>
              <a:t>Outflow Tract Obstruction</a:t>
            </a:r>
            <a:r>
              <a:rPr lang="en-US" dirty="0">
                <a:solidFill>
                  <a:srgbClr val="5134BC"/>
                </a:solidFill>
              </a:rPr>
              <a:t/>
            </a:r>
            <a:br>
              <a:rPr lang="en-US" dirty="0">
                <a:solidFill>
                  <a:srgbClr val="5134BC"/>
                </a:solidFill>
              </a:rPr>
            </a:br>
            <a:r>
              <a:rPr lang="en-US" dirty="0">
                <a:solidFill>
                  <a:srgbClr val="5134BC"/>
                </a:solidFill>
              </a:rPr>
              <a:t>              </a:t>
            </a:r>
            <a:r>
              <a:rPr lang="en-US" dirty="0"/>
              <a:t>* </a:t>
            </a:r>
            <a:r>
              <a:rPr lang="en-GB" sz="2200" dirty="0" smtClean="0">
                <a:latin typeface="+mn-lt"/>
              </a:rPr>
              <a:t>Uterine – </a:t>
            </a:r>
            <a:r>
              <a:rPr lang="en-GB" sz="2200" dirty="0" err="1" smtClean="0">
                <a:latin typeface="+mn-lt"/>
              </a:rPr>
              <a:t>Mullerian</a:t>
            </a:r>
            <a:r>
              <a:rPr lang="en-GB" sz="2200" dirty="0" smtClean="0">
                <a:latin typeface="+mn-lt"/>
              </a:rPr>
              <a:t> agenesis i.e. </a:t>
            </a:r>
            <a:r>
              <a:rPr lang="en-US" altLang="ar-SA" sz="2200" dirty="0" smtClean="0">
                <a:latin typeface="+mn-lt"/>
              </a:rPr>
              <a:t>absent vagina &amp; uterus</a:t>
            </a:r>
            <a:br>
              <a:rPr lang="en-US" altLang="ar-SA" sz="2200" dirty="0" smtClean="0">
                <a:latin typeface="+mn-lt"/>
              </a:rPr>
            </a:br>
            <a:r>
              <a:rPr lang="en-US" altLang="ar-SA" sz="2200" dirty="0" smtClean="0">
                <a:latin typeface="+mn-lt"/>
              </a:rPr>
              <a:t>                       (</a:t>
            </a:r>
            <a:r>
              <a:rPr lang="en-US" altLang="ar-SA" sz="2200" dirty="0" err="1" smtClean="0">
                <a:latin typeface="+mn-lt"/>
              </a:rPr>
              <a:t>Rokitansky</a:t>
            </a:r>
            <a:r>
              <a:rPr lang="en-US" altLang="ar-SA" sz="2200" dirty="0" smtClean="0">
                <a:latin typeface="+mn-lt"/>
              </a:rPr>
              <a:t> syndrome)=</a:t>
            </a:r>
            <a:r>
              <a:rPr lang="en-GB" sz="2200" dirty="0" smtClean="0">
                <a:latin typeface="+mn-lt"/>
              </a:rPr>
              <a:t>15% of primary amenorrhoea</a:t>
            </a:r>
            <a:r>
              <a:rPr lang="en-US" sz="2200" dirty="0" smtClean="0">
                <a:latin typeface="+mn-lt"/>
              </a:rPr>
              <a:t/>
            </a:r>
            <a:br>
              <a:rPr lang="en-US" sz="2200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                 * </a:t>
            </a:r>
            <a:r>
              <a:rPr lang="en-GB" sz="2200" dirty="0" smtClean="0">
                <a:latin typeface="+mn-lt"/>
              </a:rPr>
              <a:t>Vaginal – Vaginal atresia or transverse septum, imperforate hymen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7030A0"/>
                </a:solidFill>
              </a:rPr>
              <a:t>Secondary </a:t>
            </a:r>
            <a:r>
              <a:rPr lang="en-GB" b="1" dirty="0">
                <a:solidFill>
                  <a:srgbClr val="7030A0"/>
                </a:solidFill>
              </a:rPr>
              <a:t>Outflow Tract Obstruction</a:t>
            </a: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               *</a:t>
            </a:r>
            <a:r>
              <a:rPr lang="en-GB" sz="2700" dirty="0" smtClean="0"/>
              <a:t>Cervical stenosis as in case of </a:t>
            </a:r>
            <a:r>
              <a:rPr lang="en-GB" sz="2700" dirty="0" err="1" smtClean="0"/>
              <a:t>conization</a:t>
            </a:r>
            <a:r>
              <a:rPr lang="en-GB" sz="2700" dirty="0" smtClean="0"/>
              <a:t> of the cervix</a:t>
            </a:r>
            <a:br>
              <a:rPr lang="en-GB" sz="2700" dirty="0" smtClean="0"/>
            </a:br>
            <a:r>
              <a:rPr lang="en-GB" sz="2700" dirty="0" smtClean="0"/>
              <a:t>               </a:t>
            </a:r>
            <a:r>
              <a:rPr lang="en-GB" sz="2700" b="1" dirty="0" smtClean="0"/>
              <a:t>*</a:t>
            </a:r>
            <a:r>
              <a:rPr lang="en-GB" sz="2700" dirty="0" smtClean="0"/>
              <a:t> severe vaginal adhesion following vaginal surgery</a:t>
            </a:r>
            <a:br>
              <a:rPr lang="en-GB" sz="2700" dirty="0" smtClean="0"/>
            </a:br>
            <a:r>
              <a:rPr lang="en-GB" sz="2700" b="1" dirty="0" smtClean="0"/>
              <a:t>               * </a:t>
            </a:r>
            <a:r>
              <a:rPr lang="en-GB" sz="2700" u="sng" dirty="0" smtClean="0"/>
              <a:t>uterine causes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                    - </a:t>
            </a:r>
            <a:r>
              <a:rPr lang="en-GB" sz="2700" dirty="0" smtClean="0"/>
              <a:t>Intrauterine Adhesions (</a:t>
            </a:r>
            <a:r>
              <a:rPr lang="en-GB" sz="2700" dirty="0" err="1" smtClean="0"/>
              <a:t>Asherman’s</a:t>
            </a:r>
            <a:r>
              <a:rPr lang="en-GB" sz="2700" dirty="0" smtClean="0"/>
              <a:t> syndrome)</a:t>
            </a:r>
            <a:br>
              <a:rPr lang="en-GB" sz="2700" dirty="0" smtClean="0"/>
            </a:br>
            <a:r>
              <a:rPr lang="en-GB" sz="2700" dirty="0" smtClean="0"/>
              <a:t>                    - Endometrial TB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-8394" y="1524"/>
            <a:ext cx="5118886" cy="762000"/>
          </a:xfrm>
          <a:custGeom>
            <a:avLst/>
            <a:gdLst/>
            <a:ahLst/>
            <a:cxnLst/>
            <a:rect l="l" t="t" r="r" b="b"/>
            <a:pathLst>
              <a:path w="4410710" h="762000">
                <a:moveTo>
                  <a:pt x="0" y="762000"/>
                </a:moveTo>
                <a:lnTo>
                  <a:pt x="4410456" y="762000"/>
                </a:lnTo>
                <a:lnTo>
                  <a:pt x="4410456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7285" y="63499"/>
            <a:ext cx="3506912" cy="494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50"/>
              </a:lnSpc>
              <a:spcBef>
                <a:spcPts val="9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University of</a:t>
            </a:r>
            <a:r>
              <a:rPr sz="2000" spc="-2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Basrah</a:t>
            </a:r>
            <a:endParaRPr sz="2000" dirty="0">
              <a:latin typeface="Britannic Bold"/>
              <a:cs typeface="Britannic Bold"/>
            </a:endParaRPr>
          </a:p>
          <a:p>
            <a:pPr algn="ctr">
              <a:lnSpc>
                <a:spcPts val="1850"/>
              </a:lnSpc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Al-Zahraa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Medical</a:t>
            </a:r>
            <a:r>
              <a:rPr sz="2000" spc="-70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College</a:t>
            </a:r>
            <a:endParaRPr sz="2000" dirty="0">
              <a:latin typeface="Britannic Bold"/>
              <a:cs typeface="Britannic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82623" y="39308"/>
            <a:ext cx="640508" cy="7106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64826" y="0"/>
            <a:ext cx="5584016" cy="751840"/>
          </a:xfrm>
          <a:custGeom>
            <a:avLst/>
            <a:gdLst/>
            <a:ahLst/>
            <a:cxnLst/>
            <a:rect l="l" t="t" r="r" b="b"/>
            <a:pathLst>
              <a:path w="4791709" h="751840">
                <a:moveTo>
                  <a:pt x="0" y="751331"/>
                </a:moveTo>
                <a:lnTo>
                  <a:pt x="4791456" y="751331"/>
                </a:lnTo>
                <a:lnTo>
                  <a:pt x="479145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97409" y="124459"/>
            <a:ext cx="3636948" cy="498213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27329" marR="5080" indent="-215265" algn="ctr">
              <a:lnSpc>
                <a:spcPts val="1760"/>
              </a:lnSpc>
              <a:spcBef>
                <a:spcPts val="285"/>
              </a:spcBef>
            </a:pP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Ministry of </a:t>
            </a:r>
            <a:r>
              <a:rPr sz="2000" dirty="0">
                <a:solidFill>
                  <a:srgbClr val="001F5F"/>
                </a:solidFill>
                <a:latin typeface="Britannic Bold"/>
                <a:cs typeface="Britannic Bold"/>
              </a:rPr>
              <a:t>higher</a:t>
            </a:r>
            <a:r>
              <a:rPr sz="2000" spc="-5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Education  </a:t>
            </a:r>
            <a:r>
              <a:rPr sz="2000" spc="-10" dirty="0">
                <a:solidFill>
                  <a:srgbClr val="001F5F"/>
                </a:solidFill>
                <a:latin typeface="Britannic Bold"/>
                <a:cs typeface="Britannic Bold"/>
              </a:rPr>
              <a:t>and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Scientific</a:t>
            </a:r>
            <a:r>
              <a:rPr sz="2000" spc="-15" dirty="0">
                <a:solidFill>
                  <a:srgbClr val="001F5F"/>
                </a:solidFill>
                <a:latin typeface="Britannic Bold"/>
                <a:cs typeface="Britannic Bold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Britannic Bold"/>
                <a:cs typeface="Britannic Bold"/>
              </a:rPr>
              <a:t>Research</a:t>
            </a:r>
            <a:endParaRPr sz="2000" dirty="0">
              <a:latin typeface="Britannic Bold"/>
              <a:cs typeface="Britannic Bold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8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987" y="4878776"/>
            <a:ext cx="1965013" cy="1976437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015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1607</Words>
  <Application>Microsoft Office PowerPoint</Application>
  <PresentationFormat>Widescreen</PresentationFormat>
  <Paragraphs>247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Britannic Bold</vt:lpstr>
      <vt:lpstr>Calibri</vt:lpstr>
      <vt:lpstr>Calibri Light</vt:lpstr>
      <vt:lpstr>Tahoma</vt:lpstr>
      <vt:lpstr>Times New Roman</vt:lpstr>
      <vt:lpstr>Wingdings</vt:lpstr>
      <vt:lpstr>Wingdings 2</vt:lpstr>
      <vt:lpstr>Office Theme</vt:lpstr>
      <vt:lpstr>PowerPoint Presentation</vt:lpstr>
      <vt:lpstr>Learning objectives</vt:lpstr>
      <vt:lpstr>PowerPoint Presentation</vt:lpstr>
      <vt:lpstr>Causes of amenorrhea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Ashermann syndrome</vt:lpstr>
      <vt:lpstr>management</vt:lpstr>
      <vt:lpstr>dysmenorrhea</vt:lpstr>
      <vt:lpstr>PowerPoint Presentation</vt:lpstr>
      <vt:lpstr>PowerPoint Presentation</vt:lpstr>
      <vt:lpstr>Aetiology</vt:lpstr>
      <vt:lpstr>PowerPoint Presentation</vt:lpstr>
      <vt:lpstr>presentation</vt:lpstr>
      <vt:lpstr>PowerPoint Presentation</vt:lpstr>
      <vt:lpstr>Diagnosis of secondary amenorrhea</vt:lpstr>
      <vt:lpstr>PowerPoint Presentation</vt:lpstr>
      <vt:lpstr>PowerPoint Presentation</vt:lpstr>
      <vt:lpstr> Premenstrual syndrome</vt:lpstr>
      <vt:lpstr>Aetiology of Premenstrual syndrome: </vt:lpstr>
      <vt:lpstr> Symptoms </vt:lpstr>
      <vt:lpstr>Diagnosis of premenestural syndrome</vt:lpstr>
      <vt:lpstr>PowerPoint Presentation</vt:lpstr>
      <vt:lpstr>Treatment of premenestural syndrome:</vt:lpstr>
      <vt:lpstr>1. Non medical therapy: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and secondary amenorrhea</dc:title>
  <dc:creator>msi</dc:creator>
  <cp:lastModifiedBy>msi</cp:lastModifiedBy>
  <cp:revision>14</cp:revision>
  <dcterms:created xsi:type="dcterms:W3CDTF">2022-03-28T20:41:19Z</dcterms:created>
  <dcterms:modified xsi:type="dcterms:W3CDTF">2022-04-17T18:48:54Z</dcterms:modified>
</cp:coreProperties>
</file>